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23"/>
  </p:notesMasterIdLst>
  <p:sldIdLst>
    <p:sldId id="324" r:id="rId2"/>
    <p:sldId id="633" r:id="rId3"/>
    <p:sldId id="635" r:id="rId4"/>
    <p:sldId id="639" r:id="rId5"/>
    <p:sldId id="641" r:id="rId6"/>
    <p:sldId id="642" r:id="rId7"/>
    <p:sldId id="643" r:id="rId8"/>
    <p:sldId id="644" r:id="rId9"/>
    <p:sldId id="645" r:id="rId10"/>
    <p:sldId id="656" r:id="rId11"/>
    <p:sldId id="646" r:id="rId12"/>
    <p:sldId id="655" r:id="rId13"/>
    <p:sldId id="647" r:id="rId14"/>
    <p:sldId id="648" r:id="rId15"/>
    <p:sldId id="649" r:id="rId16"/>
    <p:sldId id="653" r:id="rId17"/>
    <p:sldId id="654" r:id="rId18"/>
    <p:sldId id="657" r:id="rId19"/>
    <p:sldId id="658" r:id="rId20"/>
    <p:sldId id="650" r:id="rId21"/>
    <p:sldId id="651" r:id="rId22"/>
  </p:sldIdLst>
  <p:sldSz cx="6858000" cy="9144000" type="screen4x3"/>
  <p:notesSz cx="6858000" cy="9144000"/>
  <p:defaultTextStyle>
    <a:defPPr>
      <a:defRPr lang="ar-EG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20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  <a:srgbClr val="0000FF"/>
    <a:srgbClr val="FFCC99"/>
    <a:srgbClr val="FF5050"/>
    <a:srgbClr val="A50021"/>
    <a:srgbClr val="FF6699"/>
    <a:srgbClr val="FFFF99"/>
    <a:srgbClr val="265A9A"/>
    <a:srgbClr val="22518A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7453" autoAdjust="0"/>
    <p:restoredTop sz="95455" autoAdjust="0"/>
  </p:normalViewPr>
  <p:slideViewPr>
    <p:cSldViewPr showGuides="1">
      <p:cViewPr>
        <p:scale>
          <a:sx n="80" d="100"/>
          <a:sy n="80" d="100"/>
        </p:scale>
        <p:origin x="2424" y="-780"/>
      </p:cViewPr>
      <p:guideLst>
        <p:guide orient="horz" pos="2880"/>
        <p:guide pos="220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E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4BDC1C02-7FA9-400B-AA4F-3EED940C759C}" type="datetimeFigureOut">
              <a:rPr lang="ar-EG" smtClean="0"/>
              <a:pPr/>
              <a:t>10/04/1448</a:t>
            </a:fld>
            <a:endParaRPr lang="ar-E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E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E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E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261C7C48-C361-4AC0-93DB-5773E8640792}" type="slidenum">
              <a:rPr lang="ar-EG" smtClean="0"/>
              <a:pPr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6083480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9144000"/>
          </a:xfrm>
          <a:prstGeom prst="rect">
            <a:avLst/>
          </a:prstGeom>
        </p:spPr>
      </p:pic>
      <p:sp>
        <p:nvSpPr>
          <p:cNvPr id="16" name="مربع نص 10"/>
          <p:cNvSpPr txBox="1">
            <a:spLocks noChangeArrowheads="1"/>
          </p:cNvSpPr>
          <p:nvPr userDrawn="1"/>
        </p:nvSpPr>
        <p:spPr bwMode="auto">
          <a:xfrm>
            <a:off x="-377283" y="35496"/>
            <a:ext cx="683061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eaLnBrk="1" hangingPunct="1"/>
            <a:r>
              <a:rPr lang="ar-EG" sz="1400" b="1" spc="30" dirty="0">
                <a:ln w="1905"/>
                <a:solidFill>
                  <a:schemeClr val="bg1"/>
                </a:solidFill>
                <a:latin typeface="+mj-lt"/>
                <a:cs typeface="DecoType Naskh Swashes" pitchFamily="2" charset="-78"/>
              </a:rPr>
              <a:t>الإدارة العامة  للإحصاء</a:t>
            </a:r>
            <a:r>
              <a:rPr lang="ar-EG" sz="1400" b="1" spc="30" baseline="0" dirty="0">
                <a:ln w="1905"/>
                <a:solidFill>
                  <a:schemeClr val="bg1"/>
                </a:solidFill>
                <a:latin typeface="+mj-lt"/>
                <a:cs typeface="DecoType Naskh Swashes" pitchFamily="2" charset="-78"/>
              </a:rPr>
              <a:t> والتقارير   والنشر الالكترونى                         سبتمبر 2026</a:t>
            </a:r>
            <a:r>
              <a:rPr lang="ar-EG" sz="1400" b="1" spc="30" dirty="0">
                <a:ln w="1905"/>
                <a:solidFill>
                  <a:schemeClr val="bg1"/>
                </a:solidFill>
                <a:latin typeface="+mj-lt"/>
                <a:cs typeface="DecoType Naskh Swashes" pitchFamily="2" charset="-78"/>
              </a:rPr>
              <a:t>                                   محافظة القاهرة</a:t>
            </a:r>
            <a:endParaRPr lang="ar-SA" sz="1400" b="1" spc="30" dirty="0">
              <a:ln w="1905"/>
              <a:solidFill>
                <a:schemeClr val="bg1"/>
              </a:solidFill>
              <a:latin typeface="+mj-lt"/>
              <a:cs typeface="DecoType Naskh Swashes" pitchFamily="2" charset="-78"/>
            </a:endParaRPr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8" y="378769"/>
            <a:ext cx="6741368" cy="8657727"/>
          </a:xfrm>
          <a:prstGeom prst="rect">
            <a:avLst/>
          </a:prstGeom>
        </p:spPr>
      </p:pic>
      <p:sp>
        <p:nvSpPr>
          <p:cNvPr id="18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ar-EG" dirty="0"/>
          </a:p>
        </p:txBody>
      </p:sp>
      <p:sp>
        <p:nvSpPr>
          <p:cNvPr id="19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ar-EG"/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56892" y="8333639"/>
            <a:ext cx="2171700" cy="48683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ar-EG" dirty="0"/>
          </a:p>
        </p:txBody>
      </p:sp>
      <p:sp>
        <p:nvSpPr>
          <p:cNvPr id="21" name="Date Placeholder 3"/>
          <p:cNvSpPr>
            <a:spLocks noGrp="1"/>
          </p:cNvSpPr>
          <p:nvPr>
            <p:ph type="dt" sz="half" idx="10"/>
          </p:nvPr>
        </p:nvSpPr>
        <p:spPr>
          <a:xfrm>
            <a:off x="4881128" y="8477655"/>
            <a:ext cx="1600200" cy="486833"/>
          </a:xfrm>
        </p:spPr>
        <p:txBody>
          <a:bodyPr/>
          <a:lstStyle/>
          <a:p>
            <a:fld id="{5B6A1251-602A-4059-B91B-7302EEAF661F}" type="datetimeFigureOut">
              <a:rPr lang="ar-EG" smtClean="0"/>
              <a:pPr/>
              <a:t>10/04/1448</a:t>
            </a:fld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14143704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9144000"/>
          </a:xfrm>
          <a:prstGeom prst="rect">
            <a:avLst/>
          </a:prstGeom>
        </p:spPr>
      </p:pic>
      <p:sp>
        <p:nvSpPr>
          <p:cNvPr id="11" name="مربع نص 10"/>
          <p:cNvSpPr txBox="1">
            <a:spLocks noChangeArrowheads="1"/>
          </p:cNvSpPr>
          <p:nvPr userDrawn="1"/>
        </p:nvSpPr>
        <p:spPr bwMode="auto">
          <a:xfrm>
            <a:off x="-377283" y="35496"/>
            <a:ext cx="683061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eaLnBrk="1" hangingPunct="1"/>
            <a:r>
              <a:rPr lang="ar-EG" sz="1400" b="1" spc="30" dirty="0">
                <a:ln w="1905"/>
                <a:solidFill>
                  <a:schemeClr val="bg1"/>
                </a:solidFill>
                <a:latin typeface="+mj-lt"/>
                <a:cs typeface="DecoType Naskh Swashes" pitchFamily="2" charset="-78"/>
              </a:rPr>
              <a:t>الإدارة العامة  للإحصاء</a:t>
            </a:r>
            <a:r>
              <a:rPr lang="ar-EG" sz="1400" b="1" spc="30" baseline="0" dirty="0">
                <a:ln w="1905"/>
                <a:solidFill>
                  <a:schemeClr val="bg1"/>
                </a:solidFill>
                <a:latin typeface="+mj-lt"/>
                <a:cs typeface="DecoType Naskh Swashes" pitchFamily="2" charset="-78"/>
              </a:rPr>
              <a:t> والتقارير   والنشر الالكترونى                         سبتمبر 2026</a:t>
            </a:r>
            <a:r>
              <a:rPr lang="ar-EG" sz="1400" b="1" spc="30" dirty="0">
                <a:ln w="1905"/>
                <a:solidFill>
                  <a:schemeClr val="bg1"/>
                </a:solidFill>
                <a:latin typeface="+mj-lt"/>
                <a:cs typeface="DecoType Naskh Swashes" pitchFamily="2" charset="-78"/>
              </a:rPr>
              <a:t>                                   محافظة القاهرة</a:t>
            </a:r>
            <a:endParaRPr lang="ar-SA" sz="1400" b="1" spc="30" dirty="0">
              <a:ln w="1905"/>
              <a:solidFill>
                <a:schemeClr val="bg1"/>
              </a:solidFill>
              <a:latin typeface="+mj-lt"/>
              <a:cs typeface="DecoType Naskh Swashes" pitchFamily="2" charset="-78"/>
            </a:endParaRP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8" y="378769"/>
            <a:ext cx="6741368" cy="8657727"/>
          </a:xfrm>
          <a:prstGeom prst="rect">
            <a:avLst/>
          </a:prstGeom>
        </p:spPr>
      </p:pic>
      <p:sp>
        <p:nvSpPr>
          <p:cNvPr id="13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ar-EG" dirty="0"/>
          </a:p>
        </p:txBody>
      </p: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ar-EG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56892" y="8333639"/>
            <a:ext cx="2171700" cy="48683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ar-EG" dirty="0"/>
          </a:p>
        </p:txBody>
      </p:sp>
      <p:sp>
        <p:nvSpPr>
          <p:cNvPr id="22" name="Date Placeholder 3"/>
          <p:cNvSpPr>
            <a:spLocks noGrp="1"/>
          </p:cNvSpPr>
          <p:nvPr>
            <p:ph type="dt" sz="half" idx="10"/>
          </p:nvPr>
        </p:nvSpPr>
        <p:spPr>
          <a:xfrm>
            <a:off x="4881128" y="8477655"/>
            <a:ext cx="1600200" cy="486833"/>
          </a:xfrm>
        </p:spPr>
        <p:txBody>
          <a:bodyPr/>
          <a:lstStyle/>
          <a:p>
            <a:fld id="{5B6A1251-602A-4059-B91B-7302EEAF661F}" type="datetimeFigureOut">
              <a:rPr lang="ar-EG" smtClean="0"/>
              <a:pPr/>
              <a:t>10/04/1448</a:t>
            </a:fld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6166023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ar-E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A1251-602A-4059-B91B-7302EEAF661F}" type="datetimeFigureOut">
              <a:rPr lang="ar-EG" smtClean="0"/>
              <a:pPr/>
              <a:t>10/04/1448</a:t>
            </a:fld>
            <a:endParaRPr lang="ar-E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698BC-EA33-4DAB-AC9A-6A3A0D695449}" type="slidenum">
              <a:rPr lang="ar-EG" smtClean="0"/>
              <a:pPr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42612342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E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EG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A1251-602A-4059-B91B-7302EEAF661F}" type="datetimeFigureOut">
              <a:rPr lang="ar-EG" smtClean="0"/>
              <a:pPr/>
              <a:t>10/04/1448</a:t>
            </a:fld>
            <a:endParaRPr lang="ar-E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698BC-EA33-4DAB-AC9A-6A3A0D695449}" type="slidenum">
              <a:rPr lang="ar-EG" smtClean="0"/>
              <a:pPr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17615691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ar-E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E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EG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A1251-602A-4059-B91B-7302EEAF661F}" type="datetimeFigureOut">
              <a:rPr lang="ar-EG" smtClean="0"/>
              <a:pPr/>
              <a:t>10/04/1448</a:t>
            </a:fld>
            <a:endParaRPr lang="ar-E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698BC-EA33-4DAB-AC9A-6A3A0D695449}" type="slidenum">
              <a:rPr lang="ar-EG" smtClean="0"/>
              <a:pPr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25013359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EG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A1251-602A-4059-B91B-7302EEAF661F}" type="datetimeFigureOut">
              <a:rPr lang="ar-EG" smtClean="0"/>
              <a:pPr/>
              <a:t>10/04/1448</a:t>
            </a:fld>
            <a:endParaRPr lang="ar-E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698BC-EA33-4DAB-AC9A-6A3A0D695449}" type="slidenum">
              <a:rPr lang="ar-EG" smtClean="0"/>
              <a:pPr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10835437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A1251-602A-4059-B91B-7302EEAF661F}" type="datetimeFigureOut">
              <a:rPr lang="ar-EG" smtClean="0"/>
              <a:pPr/>
              <a:t>10/04/1448</a:t>
            </a:fld>
            <a:endParaRPr lang="ar-E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698BC-EA33-4DAB-AC9A-6A3A0D695449}" type="slidenum">
              <a:rPr lang="ar-EG" smtClean="0"/>
              <a:pPr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33262819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/>
              <a:t>Click to edit Master title style</a:t>
            </a:r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E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A1251-602A-4059-B91B-7302EEAF661F}" type="datetimeFigureOut">
              <a:rPr lang="ar-EG" smtClean="0"/>
              <a:pPr/>
              <a:t>10/04/1448</a:t>
            </a:fld>
            <a:endParaRPr lang="ar-E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698BC-EA33-4DAB-AC9A-6A3A0D695449}" type="slidenum">
              <a:rPr lang="ar-EG" smtClean="0"/>
              <a:pPr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9847341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/>
              <a:t>Click to edit Master title style</a:t>
            </a:r>
            <a:endParaRPr lang="ar-E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E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A1251-602A-4059-B91B-7302EEAF661F}" type="datetimeFigureOut">
              <a:rPr lang="ar-EG" smtClean="0"/>
              <a:pPr/>
              <a:t>10/04/1448</a:t>
            </a:fld>
            <a:endParaRPr lang="ar-E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698BC-EA33-4DAB-AC9A-6A3A0D695449}" type="slidenum">
              <a:rPr lang="ar-EG" smtClean="0"/>
              <a:pPr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34065335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E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E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A1251-602A-4059-B91B-7302EEAF661F}" type="datetimeFigureOut">
              <a:rPr lang="ar-EG" smtClean="0"/>
              <a:pPr/>
              <a:t>10/04/1448</a:t>
            </a:fld>
            <a:endParaRPr lang="ar-E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698BC-EA33-4DAB-AC9A-6A3A0D695449}" type="slidenum">
              <a:rPr lang="ar-EG" smtClean="0"/>
              <a:pPr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13640171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ar-E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E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A1251-602A-4059-B91B-7302EEAF661F}" type="datetimeFigureOut">
              <a:rPr lang="ar-EG" smtClean="0"/>
              <a:pPr/>
              <a:t>10/04/1448</a:t>
            </a:fld>
            <a:endParaRPr lang="ar-E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698BC-EA33-4DAB-AC9A-6A3A0D695449}" type="slidenum">
              <a:rPr lang="ar-EG" smtClean="0"/>
              <a:pPr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1174052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/>
              <a:t>Click to edit Master title style</a:t>
            </a:r>
            <a:endParaRPr lang="ar-E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E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6A1251-602A-4059-B91B-7302EEAF661F}" type="datetimeFigureOut">
              <a:rPr lang="ar-EG" smtClean="0"/>
              <a:pPr/>
              <a:t>10/04/1448</a:t>
            </a:fld>
            <a:endParaRPr lang="ar-E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E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5698BC-EA33-4DAB-AC9A-6A3A0D695449}" type="slidenum">
              <a:rPr lang="ar-EG" smtClean="0"/>
              <a:pPr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36446376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EG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7999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56409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88378" y="1943709"/>
            <a:ext cx="184731" cy="3481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662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encilGrayscale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3586" y="405805"/>
            <a:ext cx="2307981" cy="1285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34"/>
          <a:stretch/>
        </p:blipFill>
        <p:spPr>
          <a:xfrm>
            <a:off x="116632" y="1691680"/>
            <a:ext cx="6480720" cy="1002376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5445224" y="2043560"/>
            <a:ext cx="1098378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EG" sz="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الباب الاول</a:t>
            </a:r>
            <a:endParaRPr lang="en-US" sz="2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34"/>
          <a:stretch/>
        </p:blipFill>
        <p:spPr>
          <a:xfrm>
            <a:off x="116632" y="3137576"/>
            <a:ext cx="6480720" cy="1002376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34"/>
          <a:stretch/>
        </p:blipFill>
        <p:spPr>
          <a:xfrm>
            <a:off x="116632" y="4577736"/>
            <a:ext cx="6480720" cy="1002376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34"/>
          <a:stretch/>
        </p:blipFill>
        <p:spPr>
          <a:xfrm>
            <a:off x="116632" y="6084168"/>
            <a:ext cx="6480720" cy="1002376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34"/>
          <a:stretch/>
        </p:blipFill>
        <p:spPr>
          <a:xfrm>
            <a:off x="116632" y="7530064"/>
            <a:ext cx="6480720" cy="1002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6875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3380208" y="8739172"/>
            <a:ext cx="264816" cy="276999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EG" sz="1200" dirty="0"/>
              <a:t>1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B0153FA-7C18-2B3C-FBF5-89B6314B6B04}"/>
              </a:ext>
            </a:extLst>
          </p:cNvPr>
          <p:cNvSpPr txBox="1"/>
          <p:nvPr/>
        </p:nvSpPr>
        <p:spPr>
          <a:xfrm>
            <a:off x="116632" y="611560"/>
            <a:ext cx="6624238" cy="640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Low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rgbClr val="C00000"/>
              </a:buClr>
              <a:buSzTx/>
              <a:buFontTx/>
              <a:buNone/>
              <a:tabLst>
                <a:tab pos="5670550" algn="l"/>
              </a:tabLst>
              <a:defRPr/>
            </a:pPr>
            <a:r>
              <a:rPr kumimoji="0" lang="ar-EG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أولاً:  </a:t>
            </a:r>
            <a:r>
              <a:rPr kumimoji="0" lang="ar-EG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لتحقيق مبدأ المصداقية ولشفافية ديوان عام محافظة القاهرة يتم إدراج الإعلانات  – المزادات والمناقصات – الوظائف والتنوية عنها على الصفحة الرئيسية للموقع 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6D10333-E27A-CC23-978C-32DAD2A8EE53}"/>
              </a:ext>
            </a:extLst>
          </p:cNvPr>
          <p:cNvSpPr txBox="1"/>
          <p:nvPr/>
        </p:nvSpPr>
        <p:spPr>
          <a:xfrm>
            <a:off x="621186" y="1569150"/>
            <a:ext cx="612018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EG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1-</a:t>
            </a:r>
            <a:r>
              <a:rPr kumimoji="0" lang="ar-EG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</a:t>
            </a:r>
            <a:r>
              <a:rPr lang="ar-EG" sz="1600" b="1" dirty="0">
                <a:solidFill>
                  <a:prstClr val="black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نشر</a:t>
            </a:r>
            <a:r>
              <a:rPr kumimoji="0" lang="ar-EG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نتيجة المرحلة الثانية لرياض الاطفال لمحافظة القاهرة للعام الدراسي 2026 - 2027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8795F73-56C0-CC7C-7245-3E8C6A1A44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8760" y="2411760"/>
            <a:ext cx="4307037" cy="243113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B779C72-8C62-4EC3-BC03-8FD6CAB937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8760" y="5114656"/>
            <a:ext cx="4307037" cy="3608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79521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مربع نص 8"/>
          <p:cNvSpPr txBox="1"/>
          <p:nvPr/>
        </p:nvSpPr>
        <p:spPr>
          <a:xfrm>
            <a:off x="3380208" y="8739172"/>
            <a:ext cx="264816" cy="276999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EG" sz="1200" dirty="0"/>
              <a:t>2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B28EAB1-68B9-53D1-707E-6CBEC97D753F}"/>
              </a:ext>
            </a:extLst>
          </p:cNvPr>
          <p:cNvSpPr txBox="1"/>
          <p:nvPr/>
        </p:nvSpPr>
        <p:spPr>
          <a:xfrm>
            <a:off x="189138" y="611560"/>
            <a:ext cx="6624238" cy="640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Low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>
                <a:tab pos="5670550" algn="l"/>
              </a:tabLst>
              <a:defRPr/>
            </a:pPr>
            <a:r>
              <a:rPr kumimoji="0" lang="ar-EG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ثانياً:</a:t>
            </a:r>
            <a:r>
              <a:rPr kumimoji="0" lang="ar-EG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ar-EG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نظراً لإهتمام محافظة القاهرة بأهم الأحداث وتذكير مواطنيها بالأيام العالمية لزيادة الوعى التثقيفي لدى المواطن تم التنويه عن الآتى :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63AA75C-8730-FFB6-1743-EABCAB1D57EC}"/>
              </a:ext>
            </a:extLst>
          </p:cNvPr>
          <p:cNvSpPr txBox="1"/>
          <p:nvPr/>
        </p:nvSpPr>
        <p:spPr>
          <a:xfrm>
            <a:off x="1196752" y="1547664"/>
            <a:ext cx="5616126" cy="3241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Low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rgbClr val="C00000"/>
              </a:buClr>
              <a:buSzTx/>
              <a:buFontTx/>
              <a:buNone/>
              <a:tabLst>
                <a:tab pos="5670550" algn="l"/>
              </a:tabLst>
              <a:defRPr/>
            </a:pPr>
            <a:r>
              <a:rPr kumimoji="0" lang="ar-EG" sz="1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1- </a:t>
            </a:r>
            <a:r>
              <a:rPr kumimoji="0" lang="ar-EG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اعداد ونشر ومراجعة اليوم العالمى للعمل الخيرى بالموقعين العربى والانجليزى . 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1E7CD4D-C020-DF53-901E-2580B24CA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728" y="2267744"/>
            <a:ext cx="5027117" cy="274630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1D2FD2A-F4B9-3746-1FBF-BA14982116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728" y="5364088"/>
            <a:ext cx="5027117" cy="2746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85667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مربع نص 8"/>
          <p:cNvSpPr txBox="1"/>
          <p:nvPr/>
        </p:nvSpPr>
        <p:spPr>
          <a:xfrm>
            <a:off x="3380208" y="8739172"/>
            <a:ext cx="264816" cy="276999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EG" sz="1200" dirty="0"/>
              <a:t>2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FB18386-7EEB-D8D1-CF83-D0A226787420}"/>
              </a:ext>
            </a:extLst>
          </p:cNvPr>
          <p:cNvSpPr txBox="1"/>
          <p:nvPr/>
        </p:nvSpPr>
        <p:spPr>
          <a:xfrm>
            <a:off x="981226" y="683568"/>
            <a:ext cx="5832150" cy="3241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Low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rgbClr val="C00000"/>
              </a:buClr>
              <a:buSzTx/>
              <a:buFontTx/>
              <a:buNone/>
              <a:tabLst>
                <a:tab pos="5670550" algn="l"/>
              </a:tabLst>
              <a:defRPr/>
            </a:pPr>
            <a:r>
              <a:rPr kumimoji="0" lang="ar-EG" sz="1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2- </a:t>
            </a:r>
            <a:r>
              <a:rPr kumimoji="0" lang="ar-EG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اعداد ونشر ومراجعة اليوم العالمى لمحو الامية بالموقعين العربى والانجليزى . 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EC52E04-E03F-67ED-E000-6ECA4A5C9C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525" y="1835696"/>
            <a:ext cx="4833763" cy="243723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AF7D793-518E-8B21-818F-AA5076893A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781" y="4932040"/>
            <a:ext cx="4833764" cy="2437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28187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مربع نص 8"/>
          <p:cNvSpPr txBox="1"/>
          <p:nvPr/>
        </p:nvSpPr>
        <p:spPr>
          <a:xfrm>
            <a:off x="3380208" y="8739172"/>
            <a:ext cx="264816" cy="276999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EG" sz="1200" dirty="0"/>
              <a:t>2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E469DDF-DFDC-C489-0B2D-A4445602A47A}"/>
              </a:ext>
            </a:extLst>
          </p:cNvPr>
          <p:cNvSpPr txBox="1"/>
          <p:nvPr/>
        </p:nvSpPr>
        <p:spPr>
          <a:xfrm>
            <a:off x="0" y="611560"/>
            <a:ext cx="6668862" cy="3241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Low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rgbClr val="C00000"/>
              </a:buClr>
              <a:buSzTx/>
              <a:buFontTx/>
              <a:buNone/>
              <a:tabLst>
                <a:tab pos="5670550" algn="l"/>
              </a:tabLst>
              <a:defRPr/>
            </a:pPr>
            <a:r>
              <a:rPr lang="ar-EG" sz="1400" b="1" dirty="0">
                <a:solidFill>
                  <a:srgbClr val="C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3</a:t>
            </a:r>
            <a:r>
              <a:rPr kumimoji="0" lang="ar-EG" sz="1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 </a:t>
            </a:r>
            <a:r>
              <a:rPr kumimoji="0" lang="ar-EG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اعداد ونشر ومراجعة اليوم العالمى للديمقراطية بالموقعين العربى والانجليزى . 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E5AF76D-064A-48DC-9976-42AEDE02EE0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8760" y="1547664"/>
            <a:ext cx="4738836" cy="226808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993A9AA-B25B-FB4A-AF96-1EE5BA55FCF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8760" y="4725067"/>
            <a:ext cx="4738836" cy="2268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02336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مربع نص 8"/>
          <p:cNvSpPr txBox="1"/>
          <p:nvPr/>
        </p:nvSpPr>
        <p:spPr>
          <a:xfrm>
            <a:off x="3380208" y="8739172"/>
            <a:ext cx="264816" cy="276999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EG" sz="1200" dirty="0"/>
              <a:t>2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83B95AF-E5E5-5554-1EDE-9F172B0AC49F}"/>
              </a:ext>
            </a:extLst>
          </p:cNvPr>
          <p:cNvSpPr txBox="1"/>
          <p:nvPr/>
        </p:nvSpPr>
        <p:spPr>
          <a:xfrm>
            <a:off x="548680" y="683568"/>
            <a:ext cx="6120182" cy="3241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Low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rgbClr val="C00000"/>
              </a:buClr>
              <a:buSzTx/>
              <a:buFontTx/>
              <a:buNone/>
              <a:tabLst>
                <a:tab pos="5670550" algn="l"/>
              </a:tabLst>
              <a:defRPr/>
            </a:pPr>
            <a:r>
              <a:rPr kumimoji="0" lang="ar-EG" sz="1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4- </a:t>
            </a:r>
            <a:r>
              <a:rPr kumimoji="0" lang="ar-EG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اعداد ونشر ومراجعة اليوم العالمى لحفظ طبقة الاوزون بالموقعين العربى والانجليزى . 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7FD924B-7D5A-2ED1-6BF3-380CDE0DBC1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137" y="4932040"/>
            <a:ext cx="5033268" cy="226349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2024D25-73E2-E7BD-2723-07C9507C5B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137" y="1851906"/>
            <a:ext cx="5033267" cy="2263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84731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5299B19-6B03-8CC6-9124-FD1886AD42EE}"/>
              </a:ext>
            </a:extLst>
          </p:cNvPr>
          <p:cNvSpPr txBox="1"/>
          <p:nvPr/>
        </p:nvSpPr>
        <p:spPr>
          <a:xfrm>
            <a:off x="980728" y="611560"/>
            <a:ext cx="5848245" cy="3241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Low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rgbClr val="C00000"/>
              </a:buClr>
              <a:buSzTx/>
              <a:buFontTx/>
              <a:buNone/>
              <a:tabLst>
                <a:tab pos="5670550" algn="l"/>
              </a:tabLst>
              <a:defRPr/>
            </a:pPr>
            <a:r>
              <a:rPr kumimoji="0" lang="ar-EG" sz="1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5- </a:t>
            </a:r>
            <a:r>
              <a:rPr kumimoji="0" lang="ar-EG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اعداد ونشر ومراجعة اليوم العالمى لسلامة المرضى بالموقعين العربى والانجليزى . 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C56D0CA-25EC-5258-5567-35C931690F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0767" y="4952792"/>
            <a:ext cx="4464497" cy="239823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4D0E2D5-00E3-49AE-6B25-AD867FB99A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0768" y="1813720"/>
            <a:ext cx="4464496" cy="2398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06081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1C1E379-BC52-5F92-ACEE-D0711B786FF1}"/>
              </a:ext>
            </a:extLst>
          </p:cNvPr>
          <p:cNvSpPr txBox="1"/>
          <p:nvPr/>
        </p:nvSpPr>
        <p:spPr>
          <a:xfrm>
            <a:off x="1117618" y="611560"/>
            <a:ext cx="5551742" cy="3241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Low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rgbClr val="C00000"/>
              </a:buClr>
              <a:buSzTx/>
              <a:buFontTx/>
              <a:buNone/>
              <a:tabLst>
                <a:tab pos="5670550" algn="l"/>
              </a:tabLst>
              <a:defRPr/>
            </a:pPr>
            <a:r>
              <a:rPr lang="ar-EG" sz="1400" b="1" dirty="0">
                <a:solidFill>
                  <a:srgbClr val="C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6</a:t>
            </a:r>
            <a:r>
              <a:rPr kumimoji="0" lang="ar-EG" sz="1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 </a:t>
            </a:r>
            <a:r>
              <a:rPr kumimoji="0" lang="ar-EG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اعداد ونشر ومراجعة اليوم العالمى للزهايمر بالموقعين العربى والانجليزى . 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77354C7-0AB1-CB69-EFE2-120572D8E3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8760" y="1518197"/>
            <a:ext cx="4740888" cy="237626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19C15AE-6A50-1B16-29F7-CEA128D3CD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8760" y="4932040"/>
            <a:ext cx="4740888" cy="2376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70106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273626E-581C-6F3D-A8C4-6DA74FEA183A}"/>
              </a:ext>
            </a:extLst>
          </p:cNvPr>
          <p:cNvSpPr txBox="1"/>
          <p:nvPr/>
        </p:nvSpPr>
        <p:spPr>
          <a:xfrm>
            <a:off x="764704" y="755576"/>
            <a:ext cx="5839774" cy="3241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Low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rgbClr val="C00000"/>
              </a:buClr>
              <a:buSzTx/>
              <a:buFontTx/>
              <a:buNone/>
              <a:tabLst>
                <a:tab pos="5670550" algn="l"/>
              </a:tabLst>
              <a:defRPr/>
            </a:pPr>
            <a:r>
              <a:rPr kumimoji="0" lang="ar-EG" sz="1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7- </a:t>
            </a:r>
            <a:r>
              <a:rPr kumimoji="0" lang="ar-EG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اعداد ونشر ومراجعة اليوم العالمى للغات الاشارة بالموقعين العربى والانجليزى . 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AF5302D-891C-747D-8E08-4B9903ABC5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6752" y="2195736"/>
            <a:ext cx="4743099" cy="216426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A4C456A-40AA-6BFD-774F-87E04020C8C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472" y="5076056"/>
            <a:ext cx="4743099" cy="2164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0551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6D0D366-E2F2-C15A-D21C-EE46470B4797}"/>
              </a:ext>
            </a:extLst>
          </p:cNvPr>
          <p:cNvSpPr txBox="1"/>
          <p:nvPr/>
        </p:nvSpPr>
        <p:spPr>
          <a:xfrm>
            <a:off x="980728" y="683568"/>
            <a:ext cx="5695758" cy="3241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Low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rgbClr val="C00000"/>
              </a:buClr>
              <a:buSzTx/>
              <a:buFontTx/>
              <a:buNone/>
              <a:tabLst>
                <a:tab pos="5670550" algn="l"/>
              </a:tabLst>
              <a:defRPr/>
            </a:pPr>
            <a:r>
              <a:rPr kumimoji="0" lang="ar-EG" sz="1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8- </a:t>
            </a:r>
            <a:r>
              <a:rPr kumimoji="0" lang="ar-EG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اعداد ونشر ومراجعة اليوم العالمى للسياحة بالموقعين العربى والانجليزى . 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1602CF6-05DB-DEE9-7107-BDE158E13D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6752" y="1691680"/>
            <a:ext cx="4680520" cy="230425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48CF2E5-1EA0-3B51-91E5-B083FBB2781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6753" y="4355976"/>
            <a:ext cx="4680520" cy="2304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65434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661DB33-F574-DCC2-5CCE-31BCD7297B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7933" y="1835696"/>
            <a:ext cx="4682134" cy="218255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DAB80FB-65D0-B70A-45E0-A89CA6ED1564}"/>
              </a:ext>
            </a:extLst>
          </p:cNvPr>
          <p:cNvSpPr txBox="1"/>
          <p:nvPr/>
        </p:nvSpPr>
        <p:spPr>
          <a:xfrm>
            <a:off x="0" y="683568"/>
            <a:ext cx="6813376" cy="3241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Low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rgbClr val="C00000"/>
              </a:buClr>
              <a:buSzTx/>
              <a:buFontTx/>
              <a:buNone/>
              <a:tabLst>
                <a:tab pos="5670550" algn="l"/>
              </a:tabLst>
              <a:defRPr/>
            </a:pPr>
            <a:r>
              <a:rPr kumimoji="0" lang="ar-EG" sz="1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9- </a:t>
            </a:r>
            <a:r>
              <a:rPr kumimoji="0" lang="ar-EG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اعداد ونشر ومراجعة اليوم العالمى اليوم العالمى للانتفاع بالمعلومات بالموقعين العربى والانجليزى . 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C6F1F85-34DD-7DB4-A055-19BB7A6CA0E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933" y="4716016"/>
            <a:ext cx="4682133" cy="2182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12543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F4F1B5F-DCEF-79C8-41FA-6E6C42165707}"/>
              </a:ext>
            </a:extLst>
          </p:cNvPr>
          <p:cNvSpPr txBox="1"/>
          <p:nvPr/>
        </p:nvSpPr>
        <p:spPr>
          <a:xfrm>
            <a:off x="548680" y="611560"/>
            <a:ext cx="6209238" cy="3241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Low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rgbClr val="C00000"/>
              </a:buClr>
              <a:buSzTx/>
              <a:buFontTx/>
              <a:buNone/>
              <a:tabLst>
                <a:tab pos="5670550" algn="l"/>
              </a:tabLst>
              <a:defRPr/>
            </a:pPr>
            <a:r>
              <a:rPr kumimoji="0" lang="ar-EG" sz="1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10- </a:t>
            </a:r>
            <a:r>
              <a:rPr kumimoji="0" lang="ar-EG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اعداد ونشر ومراجعة اليوم العالمى للترجمة بالموقعين العربى والانجليزى . 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A47F771-8F29-A366-8D0C-F272471278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744" y="1707629"/>
            <a:ext cx="4725144" cy="236031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8E25256-47E1-335A-4716-8D8931C0794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068" y="4716016"/>
            <a:ext cx="4704819" cy="2360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0858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F63BE75-E0F2-2660-0239-19F370AB555F}"/>
              </a:ext>
            </a:extLst>
          </p:cNvPr>
          <p:cNvSpPr txBox="1"/>
          <p:nvPr/>
        </p:nvSpPr>
        <p:spPr>
          <a:xfrm>
            <a:off x="1340768" y="467544"/>
            <a:ext cx="5416197" cy="3903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Low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>
                <a:tab pos="5670550" algn="l"/>
              </a:tabLst>
              <a:defRPr/>
            </a:pPr>
            <a:r>
              <a:rPr kumimoji="0" lang="ar-EG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ثالثاً:</a:t>
            </a:r>
            <a:r>
              <a:rPr kumimoji="0" lang="ar-EG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تم تحديث النشرة الشهرية لشهر </a:t>
            </a:r>
            <a:r>
              <a:rPr kumimoji="0" lang="ar-EG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اغسطس 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202</a:t>
            </a:r>
            <a:r>
              <a:rPr kumimoji="0" lang="ar-EG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6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827C140-AB60-C1FA-09C0-9B0651C815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140" y="929915"/>
            <a:ext cx="6552228" cy="8034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40247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864DC69-A9BE-CA38-7807-57C0B42295F2}"/>
              </a:ext>
            </a:extLst>
          </p:cNvPr>
          <p:cNvSpPr txBox="1"/>
          <p:nvPr/>
        </p:nvSpPr>
        <p:spPr>
          <a:xfrm>
            <a:off x="260648" y="615736"/>
            <a:ext cx="6554732" cy="571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90805" algn="r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>
                <a:tab pos="-90805" algn="l"/>
                <a:tab pos="3105150" algn="ctr"/>
                <a:tab pos="5670550" algn="l"/>
              </a:tabLst>
              <a:defRPr/>
            </a:pPr>
            <a:r>
              <a:rPr kumimoji="0" lang="ar-EG" sz="1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رابعاً</a:t>
            </a:r>
            <a:r>
              <a:rPr kumimoji="0" lang="ar-SA" sz="1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  <a:r>
              <a:rPr kumimoji="0" lang="ar-SA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ar-SA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تحديث ماتم هذا الشهر وإبراز أهم الموضوعات التى قام بها السيد محافظ القاهرة خلال شهر </a:t>
            </a:r>
            <a:r>
              <a:rPr kumimoji="0" lang="ar-EG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سبتمبر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ar-EG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بالموقعين العربي والانجليزى </a:t>
            </a:r>
            <a:r>
              <a:rPr kumimoji="0" lang="ar-SA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7B135C5-35E8-513A-2C21-C610805237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3097" y="1691681"/>
            <a:ext cx="3068271" cy="259228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91EB223-E47F-F254-4ADC-DA389D4AEB2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713" y="1686428"/>
            <a:ext cx="3068271" cy="259228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17C55B1-C5F5-D1EF-BD3B-20AB392667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1008" y="4860032"/>
            <a:ext cx="3068270" cy="259228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0C5F4C7E-AA08-7B4E-75AB-FDA4EE84255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714" y="4860032"/>
            <a:ext cx="3068270" cy="2592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41600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EDA4C3E-3174-85D2-9FC0-26034A0D3FF1}"/>
              </a:ext>
            </a:extLst>
          </p:cNvPr>
          <p:cNvSpPr txBox="1"/>
          <p:nvPr/>
        </p:nvSpPr>
        <p:spPr>
          <a:xfrm>
            <a:off x="260648" y="539552"/>
            <a:ext cx="6480222" cy="571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9705" marR="0" lvl="0" indent="-180975" algn="r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>
                <a:tab pos="89535" algn="l"/>
                <a:tab pos="3105150" algn="ctr"/>
                <a:tab pos="5670550" algn="l"/>
              </a:tabLst>
              <a:defRPr/>
            </a:pPr>
            <a:r>
              <a:rPr kumimoji="0" lang="ar-EG" sz="1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خامساً : </a:t>
            </a:r>
            <a:r>
              <a:rPr kumimoji="0" lang="ar-EG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نشر ومراجعة أهم جولات السيد محافظ القاهرة على الموقع العربي للبوابة الإلكترونية للمحافظة خلال شهر سبتمبر :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A0C3986-7732-1E2B-03A1-41B6E859B61B}"/>
              </a:ext>
            </a:extLst>
          </p:cNvPr>
          <p:cNvSpPr txBox="1"/>
          <p:nvPr/>
        </p:nvSpPr>
        <p:spPr>
          <a:xfrm>
            <a:off x="1700808" y="3779912"/>
            <a:ext cx="503573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EG" sz="1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5-</a:t>
            </a:r>
            <a:r>
              <a:rPr kumimoji="0" lang="ar-EG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محافظ القاهرة يتفقد فعاليات «شارع الفن» لمتابعة الأنشطة الفنية والثقافية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BDA19B0-1A4F-5EA9-60E0-6DF6E4D276AB}"/>
              </a:ext>
            </a:extLst>
          </p:cNvPr>
          <p:cNvSpPr txBox="1"/>
          <p:nvPr/>
        </p:nvSpPr>
        <p:spPr>
          <a:xfrm>
            <a:off x="1052736" y="3131840"/>
            <a:ext cx="568381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EG" sz="1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4-</a:t>
            </a:r>
            <a:r>
              <a:rPr kumimoji="0" lang="ar-EG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محافظ القاهرة ومستشار التنمية المحلية يتابعان تطوير القاهرة الخديوية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124778A-505F-2D84-A3A6-9A7BBDC54239}"/>
              </a:ext>
            </a:extLst>
          </p:cNvPr>
          <p:cNvSpPr txBox="1"/>
          <p:nvPr/>
        </p:nvSpPr>
        <p:spPr>
          <a:xfrm>
            <a:off x="1196752" y="2483768"/>
            <a:ext cx="553979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EG" sz="1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3-</a:t>
            </a:r>
            <a:r>
              <a:rPr kumimoji="0" lang="ar-EG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محافظ القاهرة يفتتح مدرسة مصرف أبو ظبي الإسلامي بعد تطويرها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A0B031D-F48B-3ED0-F3D2-F798BF6889B3}"/>
              </a:ext>
            </a:extLst>
          </p:cNvPr>
          <p:cNvSpPr txBox="1"/>
          <p:nvPr/>
        </p:nvSpPr>
        <p:spPr>
          <a:xfrm>
            <a:off x="1412776" y="1907704"/>
            <a:ext cx="532377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EG" sz="1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2-</a:t>
            </a:r>
            <a:r>
              <a:rPr kumimoji="0" lang="ar-EG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وزيرة التنمية المحلية ومحافظ القاهرة يتفقدان "بازار القاهرة" بمدينة نصر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E769E81-863B-8001-2F76-78B9350C3D59}"/>
              </a:ext>
            </a:extLst>
          </p:cNvPr>
          <p:cNvSpPr txBox="1"/>
          <p:nvPr/>
        </p:nvSpPr>
        <p:spPr>
          <a:xfrm>
            <a:off x="1196752" y="1403648"/>
            <a:ext cx="554108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EG" sz="1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1-</a:t>
            </a:r>
            <a:r>
              <a:rPr kumimoji="0" lang="ar-EG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محافظ القاهرة يفتتح معرض السلع الغذائية بحي السلام أول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618BAE7-3613-792D-6DD4-3DE381E68056}"/>
              </a:ext>
            </a:extLst>
          </p:cNvPr>
          <p:cNvSpPr txBox="1"/>
          <p:nvPr/>
        </p:nvSpPr>
        <p:spPr>
          <a:xfrm>
            <a:off x="908720" y="4932040"/>
            <a:ext cx="582782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EG" sz="1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7-</a:t>
            </a:r>
            <a:r>
              <a:rPr kumimoji="0" lang="ar-EG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محافظ القاهرة يتابع انتظام الدراسة بمدرسة السيدة نفيسة الثانوية بنات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72534E5-04DD-4433-34BF-CD5D2649051A}"/>
              </a:ext>
            </a:extLst>
          </p:cNvPr>
          <p:cNvSpPr txBox="1"/>
          <p:nvPr/>
        </p:nvSpPr>
        <p:spPr>
          <a:xfrm>
            <a:off x="1700808" y="4355976"/>
            <a:ext cx="503573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EG" sz="1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6-</a:t>
            </a:r>
            <a:r>
              <a:rPr kumimoji="0" lang="ar-EG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محافظ القاهرة يشهد افتتاح مؤتمر ومعرض "المرأة في القاهرة "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C66C394-4BAE-C139-31C2-3D256EFF8FB5}"/>
              </a:ext>
            </a:extLst>
          </p:cNvPr>
          <p:cNvSpPr txBox="1"/>
          <p:nvPr/>
        </p:nvSpPr>
        <p:spPr>
          <a:xfrm>
            <a:off x="1052736" y="5508104"/>
            <a:ext cx="568381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EG" sz="1400" b="1" dirty="0">
                <a:solidFill>
                  <a:srgbClr val="C00000"/>
                </a:solidFill>
                <a:latin typeface="Calibri"/>
                <a:cs typeface="Arial" panose="020B0604020202020204" pitchFamily="34" charset="0"/>
              </a:rPr>
              <a:t>8</a:t>
            </a:r>
            <a:r>
              <a:rPr kumimoji="0" lang="ar-EG" sz="1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-</a:t>
            </a:r>
            <a:r>
              <a:rPr kumimoji="0" lang="ar-EG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محافظ القاهرة يشهد فعاليات «صالون ماسبيرو الثقافي» بنادي التنمية كلوب بالأسمرات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1D0CDF0-0D4A-7221-BF33-F896C18986CF}"/>
              </a:ext>
            </a:extLst>
          </p:cNvPr>
          <p:cNvSpPr txBox="1"/>
          <p:nvPr/>
        </p:nvSpPr>
        <p:spPr>
          <a:xfrm>
            <a:off x="1412776" y="6084168"/>
            <a:ext cx="532377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EG" sz="1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9-</a:t>
            </a:r>
            <a:r>
              <a:rPr kumimoji="0" lang="ar-EG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محافظ القاهرة: سلسلة «كاري أون» نموذجًا متطورًا للمنافذ التجارية والغذائية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C4D47A9-9B64-DEAA-68AB-50ABCFF59B9A}"/>
              </a:ext>
            </a:extLst>
          </p:cNvPr>
          <p:cNvSpPr txBox="1"/>
          <p:nvPr/>
        </p:nvSpPr>
        <p:spPr>
          <a:xfrm>
            <a:off x="1777638" y="6588224"/>
            <a:ext cx="503573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EG" sz="1400" b="1" dirty="0">
                <a:solidFill>
                  <a:srgbClr val="C00000"/>
                </a:solidFill>
                <a:latin typeface="Calibri"/>
                <a:cs typeface="Arial" panose="020B0604020202020204" pitchFamily="34" charset="0"/>
              </a:rPr>
              <a:t>10</a:t>
            </a:r>
            <a:r>
              <a:rPr kumimoji="0" lang="ar-EG" sz="1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-</a:t>
            </a:r>
            <a:r>
              <a:rPr kumimoji="0" lang="ar-EG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محافظ القاهرة يتفقد مشروع خطوط مياه محطة كفر العلو الجديدة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8E2BE0B-2374-196C-9E5D-BC552945F8B6}"/>
              </a:ext>
            </a:extLst>
          </p:cNvPr>
          <p:cNvSpPr txBox="1"/>
          <p:nvPr/>
        </p:nvSpPr>
        <p:spPr>
          <a:xfrm>
            <a:off x="1052736" y="7164288"/>
            <a:ext cx="56881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EG" sz="1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11-</a:t>
            </a:r>
            <a:r>
              <a:rPr kumimoji="0" lang="ar-EG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محافظ القاهرة: لن يتم إصدار أي تراخيص جديدة للأكشاك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DA1E708-94BE-A6B3-DC01-60FC57CA5176}"/>
              </a:ext>
            </a:extLst>
          </p:cNvPr>
          <p:cNvSpPr txBox="1"/>
          <p:nvPr/>
        </p:nvSpPr>
        <p:spPr>
          <a:xfrm>
            <a:off x="1197250" y="7740352"/>
            <a:ext cx="554411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EG" sz="1400" b="1" dirty="0">
                <a:solidFill>
                  <a:srgbClr val="C00000"/>
                </a:solidFill>
                <a:latin typeface="Calibri"/>
                <a:cs typeface="Arial" panose="020B0604020202020204" pitchFamily="34" charset="0"/>
              </a:rPr>
              <a:t>12-</a:t>
            </a:r>
            <a:r>
              <a:rPr kumimoji="0" lang="ar-EG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محافظ القاهرة يشهد افتتاح الملتقى الدولي لفنون ذوي القدرات الخاصة</a:t>
            </a:r>
          </a:p>
        </p:txBody>
      </p:sp>
    </p:spTree>
    <p:extLst>
      <p:ext uri="{BB962C8B-B14F-4D97-AF65-F5344CB8AC3E}">
        <p14:creationId xmlns:p14="http://schemas.microsoft.com/office/powerpoint/2010/main" val="32046572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24342D1-3F5D-5CEF-D8DD-5F7AE629730F}"/>
              </a:ext>
            </a:extLst>
          </p:cNvPr>
          <p:cNvSpPr txBox="1"/>
          <p:nvPr/>
        </p:nvSpPr>
        <p:spPr>
          <a:xfrm>
            <a:off x="1124744" y="755576"/>
            <a:ext cx="554411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EG" sz="1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12-</a:t>
            </a:r>
            <a:r>
              <a:rPr kumimoji="0" lang="ar-EG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محافظ القاهرة يشهد حفل تخرج بجامعة القاهرة الجديدة التكنولوجية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3B72E3E-A14D-8E5A-9553-ECF998A7014E}"/>
              </a:ext>
            </a:extLst>
          </p:cNvPr>
          <p:cNvSpPr txBox="1"/>
          <p:nvPr/>
        </p:nvSpPr>
        <p:spPr>
          <a:xfrm>
            <a:off x="1124744" y="1331640"/>
            <a:ext cx="553674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EG" sz="1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13-</a:t>
            </a:r>
            <a:r>
              <a:rPr kumimoji="0" lang="ar-EG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محافظ القاهرة يشارك في افتتاح الكنيسة الإنجيلية المشيخية بمدينة الشروق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10C4C9B-AFE4-BA1C-AF4E-4671BE3BDF51}"/>
              </a:ext>
            </a:extLst>
          </p:cNvPr>
          <p:cNvSpPr txBox="1"/>
          <p:nvPr/>
        </p:nvSpPr>
        <p:spPr>
          <a:xfrm>
            <a:off x="836712" y="1907704"/>
            <a:ext cx="5843431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kumimoji="0" lang="ar-EG" sz="1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14-</a:t>
            </a:r>
            <a:r>
              <a:rPr kumimoji="0" lang="ar-EG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</a:t>
            </a:r>
            <a:r>
              <a:rPr lang="ar-EG" sz="1400" b="1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محافظ القاهرة يؤكد عمق العلاقات التاريخية بين مصر وأنجولا</a:t>
            </a:r>
          </a:p>
          <a:p>
            <a:br>
              <a:rPr lang="ar-EG" sz="1400" dirty="0"/>
            </a:br>
            <a:endParaRPr kumimoji="0" lang="ar-EG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4B41469-B3F3-EDEA-C04D-304293A485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5024" y="3059833"/>
            <a:ext cx="2884101" cy="255156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8AE8C50-B1A3-B7BF-0AAA-3E486774CAF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656" y="3025338"/>
            <a:ext cx="2880321" cy="2551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00604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477C205-0C8A-CB69-F2A1-3F4A7C543E3A}"/>
              </a:ext>
            </a:extLst>
          </p:cNvPr>
          <p:cNvSpPr txBox="1"/>
          <p:nvPr/>
        </p:nvSpPr>
        <p:spPr>
          <a:xfrm>
            <a:off x="0" y="539552"/>
            <a:ext cx="6668862" cy="571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ar-EG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 نشر ومراجعة أهم جولات السيد محافظ القاهرة على الموقع الانجليزي للبوابة الإلكترونية للمحافظة خلال شهر سبتمبر :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26954A2-F2F1-05AF-792C-8F3BDE98D622}"/>
              </a:ext>
            </a:extLst>
          </p:cNvPr>
          <p:cNvSpPr txBox="1"/>
          <p:nvPr/>
        </p:nvSpPr>
        <p:spPr>
          <a:xfrm>
            <a:off x="116632" y="1547664"/>
            <a:ext cx="59046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dirty="0">
                <a:solidFill>
                  <a:srgbClr val="C00000"/>
                </a:solidFill>
                <a:latin typeface="Calibri"/>
                <a:cs typeface="Arial" panose="020B0604020202020204" pitchFamily="34" charset="0"/>
              </a:rPr>
              <a:t>1-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Local Development Min., Cairo Gov. tour 'Cairo Bazar' in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Madinet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Nasr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36271A6-36C4-13FA-03AF-516BB3F47723}"/>
              </a:ext>
            </a:extLst>
          </p:cNvPr>
          <p:cNvSpPr txBox="1"/>
          <p:nvPr/>
        </p:nvSpPr>
        <p:spPr>
          <a:xfrm>
            <a:off x="116632" y="2536031"/>
            <a:ext cx="666936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dirty="0">
                <a:solidFill>
                  <a:srgbClr val="C00000"/>
                </a:solidFill>
                <a:latin typeface="Calibri"/>
                <a:cs typeface="Arial" panose="020B0604020202020204" pitchFamily="34" charset="0"/>
              </a:rPr>
              <a:t>3-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Cairo Gov., Local Development Advisor follows up on Khedivial Cairo restoration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3D349E3-C3C9-D9AB-782A-6662412B7540}"/>
              </a:ext>
            </a:extLst>
          </p:cNvPr>
          <p:cNvSpPr txBox="1"/>
          <p:nvPr/>
        </p:nvSpPr>
        <p:spPr>
          <a:xfrm>
            <a:off x="116632" y="3544143"/>
            <a:ext cx="691276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dirty="0">
                <a:solidFill>
                  <a:srgbClr val="C00000"/>
                </a:solidFill>
                <a:latin typeface="Calibri"/>
                <a:cs typeface="Arial" panose="020B0604020202020204" pitchFamily="34" charset="0"/>
              </a:rPr>
              <a:t>5-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Cairo Governor attends the opening of the “Women in Cairo” Conference and Exhibition.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7235E5E-2C56-C391-425B-247FAA05E4E1}"/>
              </a:ext>
            </a:extLst>
          </p:cNvPr>
          <p:cNvSpPr txBox="1"/>
          <p:nvPr/>
        </p:nvSpPr>
        <p:spPr>
          <a:xfrm>
            <a:off x="116632" y="5488359"/>
            <a:ext cx="705678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dirty="0">
                <a:solidFill>
                  <a:srgbClr val="C00000"/>
                </a:solidFill>
                <a:latin typeface="Calibri"/>
                <a:cs typeface="Arial" panose="020B0604020202020204" pitchFamily="34" charset="0"/>
              </a:rPr>
              <a:t>8-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Cairo Governor: ‘Carry on’ Chain advanced model for commercial, food outlets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16290B9-5A1E-6B3C-873A-36216F84D70D}"/>
              </a:ext>
            </a:extLst>
          </p:cNvPr>
          <p:cNvSpPr txBox="1"/>
          <p:nvPr/>
        </p:nvSpPr>
        <p:spPr>
          <a:xfrm>
            <a:off x="116632" y="4120788"/>
            <a:ext cx="69127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dirty="0">
                <a:solidFill>
                  <a:srgbClr val="C00000"/>
                </a:solidFill>
                <a:latin typeface="Calibri"/>
                <a:cs typeface="Arial" panose="020B0604020202020204" pitchFamily="34" charset="0"/>
              </a:rPr>
              <a:t>6-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Cairo Governor Follows Up on the Regularity of Classes at Al-Sayyida Nafisa Girls’ Secondary School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1010032-5BFC-6171-0A77-DA43671ED2CA}"/>
              </a:ext>
            </a:extLst>
          </p:cNvPr>
          <p:cNvSpPr txBox="1"/>
          <p:nvPr/>
        </p:nvSpPr>
        <p:spPr>
          <a:xfrm>
            <a:off x="116632" y="4912295"/>
            <a:ext cx="597666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dirty="0">
                <a:solidFill>
                  <a:srgbClr val="C00000"/>
                </a:solidFill>
                <a:latin typeface="Calibri"/>
                <a:cs typeface="Arial" panose="020B0604020202020204" pitchFamily="34" charset="0"/>
              </a:rPr>
              <a:t>7-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Cairo Governor attends ‘Maspero Cultural Salon’ at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Tanmeya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Club in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Asmarat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F20EF17-7479-A375-2EF8-F6F3A2B03FE7}"/>
              </a:ext>
            </a:extLst>
          </p:cNvPr>
          <p:cNvSpPr txBox="1"/>
          <p:nvPr/>
        </p:nvSpPr>
        <p:spPr>
          <a:xfrm>
            <a:off x="116632" y="3040087"/>
            <a:ext cx="655223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dirty="0">
                <a:solidFill>
                  <a:srgbClr val="C00000"/>
                </a:solidFill>
                <a:latin typeface="Calibri"/>
                <a:cs typeface="Arial" panose="020B0604020202020204" pitchFamily="34" charset="0"/>
              </a:rPr>
              <a:t>4-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Cairo Governor Inspects “Art Street” Activities to Monitor Artistic and Cultural Events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51EF4E2-AD3E-B2D9-8F92-DB0823B164B9}"/>
              </a:ext>
            </a:extLst>
          </p:cNvPr>
          <p:cNvSpPr txBox="1"/>
          <p:nvPr/>
        </p:nvSpPr>
        <p:spPr>
          <a:xfrm>
            <a:off x="94569" y="2051720"/>
            <a:ext cx="666886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dirty="0">
                <a:solidFill>
                  <a:srgbClr val="C00000"/>
                </a:solidFill>
                <a:latin typeface="Calibri"/>
                <a:cs typeface="Arial" panose="020B0604020202020204" pitchFamily="34" charset="0"/>
              </a:rPr>
              <a:t>2-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Cairo Governor inaugurates Abu Dhabi Islamic Bank School after renovation in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Nozha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C182A1C-8BF5-5DD8-692A-24C45B44D520}"/>
              </a:ext>
            </a:extLst>
          </p:cNvPr>
          <p:cNvSpPr txBox="1"/>
          <p:nvPr/>
        </p:nvSpPr>
        <p:spPr>
          <a:xfrm>
            <a:off x="144435" y="6640487"/>
            <a:ext cx="630890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dirty="0">
                <a:solidFill>
                  <a:srgbClr val="C00000"/>
                </a:solidFill>
                <a:latin typeface="Calibri"/>
                <a:cs typeface="Arial" panose="020B0604020202020204" pitchFamily="34" charset="0"/>
              </a:rPr>
              <a:t>10-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Cairo Governor: No New Kiosk Licenses Will Be Issued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312B356-3CE8-9D5A-3A06-B9F3D498DB9A}"/>
              </a:ext>
            </a:extLst>
          </p:cNvPr>
          <p:cNvSpPr txBox="1"/>
          <p:nvPr/>
        </p:nvSpPr>
        <p:spPr>
          <a:xfrm>
            <a:off x="116632" y="7792615"/>
            <a:ext cx="674136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>
                <a:solidFill>
                  <a:srgbClr val="C00000"/>
                </a:solidFill>
                <a:latin typeface="Calibri"/>
                <a:cs typeface="Arial" panose="020B0604020202020204" pitchFamily="34" charset="0"/>
              </a:rPr>
              <a:t>12-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Cairo Governor Attends Graduation Ceremony of New Cairo Technological University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8ABD7D9-590B-070B-DECA-7256F55637A6}"/>
              </a:ext>
            </a:extLst>
          </p:cNvPr>
          <p:cNvSpPr txBox="1"/>
          <p:nvPr/>
        </p:nvSpPr>
        <p:spPr>
          <a:xfrm>
            <a:off x="116632" y="7216551"/>
            <a:ext cx="616538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dirty="0">
                <a:solidFill>
                  <a:srgbClr val="C00000"/>
                </a:solidFill>
                <a:latin typeface="Calibri"/>
                <a:cs typeface="Arial" panose="020B0604020202020204" pitchFamily="34" charset="0"/>
              </a:rPr>
              <a:t>11-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Cairo Governor Opens International Forum for Artists with Special Needs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8F15C3A-E243-BB67-2B57-7DF40E524C1E}"/>
              </a:ext>
            </a:extLst>
          </p:cNvPr>
          <p:cNvSpPr txBox="1"/>
          <p:nvPr/>
        </p:nvSpPr>
        <p:spPr>
          <a:xfrm>
            <a:off x="144436" y="6064423"/>
            <a:ext cx="652442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dirty="0">
                <a:solidFill>
                  <a:srgbClr val="C00000"/>
                </a:solidFill>
                <a:latin typeface="Calibri"/>
                <a:cs typeface="Arial" panose="020B0604020202020204" pitchFamily="34" charset="0"/>
              </a:rPr>
              <a:t>9-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Cairo Governor inspects new Kafr al-Alo water pipelines project</a:t>
            </a:r>
          </a:p>
        </p:txBody>
      </p:sp>
    </p:spTree>
    <p:extLst>
      <p:ext uri="{BB962C8B-B14F-4D97-AF65-F5344CB8AC3E}">
        <p14:creationId xmlns:p14="http://schemas.microsoft.com/office/powerpoint/2010/main" val="5621951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7B991C1-D3A2-5EA1-665A-0DE80F57B140}"/>
              </a:ext>
            </a:extLst>
          </p:cNvPr>
          <p:cNvSpPr txBox="1"/>
          <p:nvPr/>
        </p:nvSpPr>
        <p:spPr>
          <a:xfrm>
            <a:off x="116632" y="1403648"/>
            <a:ext cx="633670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dirty="0">
                <a:solidFill>
                  <a:srgbClr val="C00000"/>
                </a:solidFill>
                <a:latin typeface="Calibri"/>
                <a:cs typeface="Arial" panose="020B0604020202020204" pitchFamily="34" charset="0"/>
              </a:rPr>
              <a:t>14-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Cairo Governor stresses deeply rooted Egypt–Angola historic relations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1F6981E-F4B3-42F1-4D9F-1EC6ED7DA501}"/>
              </a:ext>
            </a:extLst>
          </p:cNvPr>
          <p:cNvSpPr txBox="1"/>
          <p:nvPr/>
        </p:nvSpPr>
        <p:spPr>
          <a:xfrm>
            <a:off x="116632" y="899592"/>
            <a:ext cx="619268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dirty="0">
                <a:solidFill>
                  <a:srgbClr val="C00000"/>
                </a:solidFill>
                <a:latin typeface="Calibri"/>
                <a:cs typeface="Arial" panose="020B0604020202020204" pitchFamily="34" charset="0"/>
              </a:rPr>
              <a:t>13-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Cairo Gov. attends Evangelical Presbyterian Church Inauguration in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Shorouk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city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3E6174E-2A61-4944-7FC1-8E5510F751B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35" y="2594800"/>
            <a:ext cx="2961449" cy="269728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1A1FDEB-F5AC-9550-2E6D-6622D6C2E3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903" y="2483769"/>
            <a:ext cx="2961449" cy="2664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60995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AFC388F-815A-9F02-0450-55A625BEED99}"/>
              </a:ext>
            </a:extLst>
          </p:cNvPr>
          <p:cNvSpPr txBox="1"/>
          <p:nvPr/>
        </p:nvSpPr>
        <p:spPr>
          <a:xfrm>
            <a:off x="1045610" y="611560"/>
            <a:ext cx="5767766" cy="3241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marR="0" lvl="0" indent="-228600" algn="r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ar-EG" sz="1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سادساً : </a:t>
            </a:r>
            <a:r>
              <a:rPr kumimoji="0" lang="ar-EG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نشر الحصاد الأسبوعي للعاصمة على الموقع العربى خلال شهر سبتمبر :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9ED2FA5-4032-B919-9E24-31B3C3FD86C1}"/>
              </a:ext>
            </a:extLst>
          </p:cNvPr>
          <p:cNvSpPr txBox="1"/>
          <p:nvPr/>
        </p:nvSpPr>
        <p:spPr>
          <a:xfrm>
            <a:off x="2040785" y="1310998"/>
            <a:ext cx="4772591" cy="3806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>
                <a:srgbClr val="C00000"/>
              </a:buClr>
              <a:buSzTx/>
              <a:buFontTx/>
              <a:buNone/>
              <a:tabLst/>
              <a:defRPr/>
            </a:pPr>
            <a:r>
              <a:rPr kumimoji="0" lang="ar-EG" sz="1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1-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ar-SA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العاصمة فى اسبوع من </a:t>
            </a:r>
            <a:r>
              <a:rPr kumimoji="0" lang="ar-EG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28 اغسطس</a:t>
            </a:r>
            <a:r>
              <a:rPr kumimoji="0" lang="ar-SA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الى</a:t>
            </a:r>
            <a:r>
              <a:rPr kumimoji="0" lang="ar-EG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4 سبتمبر</a:t>
            </a:r>
            <a:r>
              <a:rPr kumimoji="0" lang="ar-SA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202</a:t>
            </a:r>
            <a:r>
              <a:rPr kumimoji="0" lang="ar-EG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6.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B20C762-7B32-8CB4-40EE-63CB888076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016" y="2826119"/>
            <a:ext cx="3998208" cy="246596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D89DE72-2E38-4060-5588-93D60D60B15B}"/>
              </a:ext>
            </a:extLst>
          </p:cNvPr>
          <p:cNvSpPr txBox="1"/>
          <p:nvPr/>
        </p:nvSpPr>
        <p:spPr>
          <a:xfrm>
            <a:off x="2845810" y="1876649"/>
            <a:ext cx="3967566" cy="3806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>
                <a:srgbClr val="C00000"/>
              </a:buClr>
              <a:buSzTx/>
              <a:buFontTx/>
              <a:buNone/>
              <a:tabLst/>
              <a:defRPr/>
            </a:pPr>
            <a:r>
              <a:rPr kumimoji="0" lang="ar-EG" sz="1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2-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ar-SA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العاصمة فى اسبوع من </a:t>
            </a:r>
            <a:r>
              <a:rPr kumimoji="0" lang="ar-EG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12 سبتمبر</a:t>
            </a:r>
            <a:r>
              <a:rPr kumimoji="0" lang="ar-SA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الى</a:t>
            </a:r>
            <a:r>
              <a:rPr kumimoji="0" lang="ar-EG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18 سبتمبر</a:t>
            </a:r>
            <a:r>
              <a:rPr kumimoji="0" lang="ar-SA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202</a:t>
            </a:r>
            <a:r>
              <a:rPr kumimoji="0" lang="ar-EG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6.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08C32E0-4CD2-0156-6899-EE625E48C6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016" y="5724128"/>
            <a:ext cx="3998208" cy="2465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96010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ABCE437-B152-C23A-4EDE-0F5EB7B13869}"/>
              </a:ext>
            </a:extLst>
          </p:cNvPr>
          <p:cNvSpPr txBox="1"/>
          <p:nvPr/>
        </p:nvSpPr>
        <p:spPr>
          <a:xfrm>
            <a:off x="1844824" y="683568"/>
            <a:ext cx="4903670" cy="3241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9705" marR="0" lvl="0" indent="-180975" algn="r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>
                <a:tab pos="89535" algn="l"/>
                <a:tab pos="3105150" algn="ctr"/>
                <a:tab pos="5670550" algn="l"/>
              </a:tabLst>
              <a:defRPr/>
            </a:pPr>
            <a:r>
              <a:rPr kumimoji="0" lang="ar-EG" sz="1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سابعاً : </a:t>
            </a:r>
            <a:r>
              <a:rPr kumimoji="0" lang="ar-EG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تحرير ونشر ومراجعة حدث في مثل هذا اليوم لشهر سبتمبر.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2613AFD-3119-968A-C0DD-047D7588CED7}"/>
              </a:ext>
            </a:extLst>
          </p:cNvPr>
          <p:cNvSpPr txBox="1"/>
          <p:nvPr/>
        </p:nvSpPr>
        <p:spPr>
          <a:xfrm>
            <a:off x="2780928" y="1187624"/>
            <a:ext cx="3967566" cy="3241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9705" marR="0" lvl="0" indent="-180975" algn="r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>
                <a:tab pos="89535" algn="l"/>
                <a:tab pos="3105150" algn="ctr"/>
                <a:tab pos="5670550" algn="l"/>
              </a:tabLst>
              <a:defRPr/>
            </a:pPr>
            <a:r>
              <a:rPr kumimoji="0" lang="ar-EG" sz="1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ثامناً : </a:t>
            </a:r>
            <a:r>
              <a:rPr kumimoji="0" lang="ar-EG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اعداد 4 فيديوهات بقطاع ومضة تكنولوجية.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57237DA-67C6-98CA-8A47-8DCE28EC0528}"/>
              </a:ext>
            </a:extLst>
          </p:cNvPr>
          <p:cNvSpPr txBox="1"/>
          <p:nvPr/>
        </p:nvSpPr>
        <p:spPr>
          <a:xfrm>
            <a:off x="548680" y="1691680"/>
            <a:ext cx="6199814" cy="3241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9705" marR="0" lvl="0" indent="-180975" algn="r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>
                <a:tab pos="89535" algn="l"/>
                <a:tab pos="3105150" algn="ctr"/>
                <a:tab pos="5670550" algn="l"/>
              </a:tabLst>
              <a:defRPr/>
            </a:pPr>
            <a:r>
              <a:rPr kumimoji="0" lang="ar-EG" sz="1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تاسعاً : </a:t>
            </a:r>
            <a:r>
              <a:rPr kumimoji="0" lang="ar-EG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اعداد ونشر ومراجعة الخطة التدريبية لمركز القاهرة لتنمية الموارد البشرية 2026 / 2027.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33568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26378</TotalTime>
  <Words>692</Words>
  <Application>Microsoft Office PowerPoint</Application>
  <PresentationFormat>On-screen Show (4:3)</PresentationFormat>
  <Paragraphs>59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nashr_ma</dc:creator>
  <cp:lastModifiedBy>Media1</cp:lastModifiedBy>
  <cp:revision>2583</cp:revision>
  <dcterms:created xsi:type="dcterms:W3CDTF">2019-01-20T07:11:03Z</dcterms:created>
  <dcterms:modified xsi:type="dcterms:W3CDTF">2026-09-22T11:22:06Z</dcterms:modified>
</cp:coreProperties>
</file>